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256" r:id="rId2"/>
    <p:sldId id="259" r:id="rId3"/>
    <p:sldId id="277" r:id="rId4"/>
    <p:sldId id="257" r:id="rId5"/>
    <p:sldId id="261" r:id="rId6"/>
    <p:sldId id="258" r:id="rId7"/>
    <p:sldId id="281" r:id="rId8"/>
    <p:sldId id="260" r:id="rId9"/>
    <p:sldId id="262" r:id="rId10"/>
    <p:sldId id="280" r:id="rId11"/>
    <p:sldId id="285" r:id="rId12"/>
    <p:sldId id="279" r:id="rId13"/>
    <p:sldId id="264" r:id="rId14"/>
    <p:sldId id="265" r:id="rId15"/>
    <p:sldId id="282" r:id="rId16"/>
    <p:sldId id="267" r:id="rId17"/>
    <p:sldId id="286" r:id="rId18"/>
    <p:sldId id="288" r:id="rId19"/>
    <p:sldId id="268" r:id="rId20"/>
    <p:sldId id="287" r:id="rId21"/>
    <p:sldId id="283" r:id="rId22"/>
    <p:sldId id="270" r:id="rId23"/>
    <p:sldId id="271" r:id="rId24"/>
    <p:sldId id="284" r:id="rId25"/>
    <p:sldId id="275" r:id="rId26"/>
    <p:sldId id="276" r:id="rId27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FF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9027" autoAdjust="0"/>
    <p:restoredTop sz="99892" autoAdjust="0"/>
  </p:normalViewPr>
  <p:slideViewPr>
    <p:cSldViewPr>
      <p:cViewPr>
        <p:scale>
          <a:sx n="110" d="100"/>
          <a:sy n="110" d="100"/>
        </p:scale>
        <p:origin x="-1866" y="-6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217B4CDB-22BE-4DD6-B6BA-4D26EA4C9E02}" type="datetimeFigureOut">
              <a:rPr lang="en-US"/>
              <a:pPr>
                <a:defRPr/>
              </a:pPr>
              <a:t>10/8/2013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1BA8EA3D-6D1D-4F6C-92CF-A93066645A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30E9BC14-99CF-4873-85C4-67D67871958D}" type="datetimeFigureOut">
              <a:rPr lang="en-US"/>
              <a:pPr>
                <a:defRPr/>
              </a:pPr>
              <a:t>10/8/2013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6425"/>
            <a:ext cx="5486400" cy="41830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DDC6202F-1EC9-49D7-BDF1-88176F413A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5D1494E-3F30-4D76-93E3-EB4D16401090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06DA45A-587C-4BF5-85EE-DD555AC26325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B3A4C67-30F2-437A-A2C8-756612BEAC62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8A686B4-5DDF-43F0-A84F-415BC15AFE8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30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39AC205-C008-4E98-9897-0E42913CD71A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069AA0D-2BF9-431F-8D1B-B65A25BA03B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21AAE23-7EE8-4B09-826E-0D20608C82EA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247913D-4ACC-4F9F-B9FD-646F2B4558C2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39FE92D-5FB6-4A4F-84B4-A7B660F90D30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8F721CD-2060-476F-9144-F1A8DB7E7664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91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A604284-BF69-4DAF-9D54-67D51DD09EE5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30FD0CF-5917-451E-BB2C-6E618BB891F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DC4C4F3-1041-4822-A22A-FE9850CB801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697B813-E721-4292-92F7-66EB20868455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82A94DF-86A8-40A0-957A-FD77F6526568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32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32B98AE-0911-4996-8D5A-5A26BC1DBDA6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42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E2EF8C8-4457-4219-B115-C96B9F986E5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2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53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3E63727-A740-436B-9E78-34FB3ACC1CD2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63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6DBCACA-183E-41D4-808D-C1ABFD2E1C1B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EC6F306-4ADD-4165-8AA7-6A8F0CEE8E36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DB4B413-9E1F-49BB-98EB-11C5705FB2EB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D929415-F4D3-4583-A874-48BF25C947AB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BFBED77-DBA5-4F3C-9AD5-2EDF5C8740B0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D40327E-D52E-4DCC-BFC6-538B88DD22B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BA189E3-04B6-49C9-B9D7-625D0C3CCA3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D7857F7-3067-4EC1-8872-04D2992DAD2A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3657600" y="4800600"/>
            <a:ext cx="5486400" cy="990600"/>
          </a:xfrm>
          <a:prstGeom prst="rect">
            <a:avLst/>
          </a:prstGeom>
          <a:solidFill>
            <a:srgbClr val="FFFFFF">
              <a:alpha val="8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aseline="-25000" dirty="0"/>
          </a:p>
        </p:txBody>
      </p:sp>
      <p:sp>
        <p:nvSpPr>
          <p:cNvPr id="5" name="Rectangle 4"/>
          <p:cNvSpPr/>
          <p:nvPr userDrawn="1"/>
        </p:nvSpPr>
        <p:spPr>
          <a:xfrm>
            <a:off x="0" y="3124200"/>
            <a:ext cx="7162800" cy="1219200"/>
          </a:xfrm>
          <a:prstGeom prst="rect">
            <a:avLst/>
          </a:prstGeom>
          <a:solidFill>
            <a:srgbClr val="FFFFFF">
              <a:alpha val="8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3124200"/>
            <a:ext cx="6858000" cy="1219200"/>
          </a:xfrm>
        </p:spPr>
        <p:txBody>
          <a:bodyPr>
            <a:normAutofit/>
          </a:bodyPr>
          <a:lstStyle>
            <a:lvl1pPr algn="l">
              <a:defRPr sz="2800" b="1" baseline="0">
                <a:latin typeface="Georgia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0" y="4800600"/>
            <a:ext cx="5334000" cy="990600"/>
          </a:xfrm>
        </p:spPr>
        <p:txBody>
          <a:bodyPr>
            <a:normAutofit/>
          </a:bodyPr>
          <a:lstStyle>
            <a:lvl1pPr marL="0" indent="0" algn="l">
              <a:buNone/>
              <a:defRPr sz="2400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61C7FA-4005-478C-91ED-AABF18EF7BFD}" type="datetimeFigureOut">
              <a:rPr lang="en-US"/>
              <a:pPr>
                <a:defRPr/>
              </a:pPr>
              <a:t>10/8/2013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603589-424D-451A-849B-2B018AA3C5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F7B219-447E-424B-9ADC-1F69BD145A40}" type="datetimeFigureOut">
              <a:rPr lang="en-US"/>
              <a:pPr>
                <a:defRPr/>
              </a:pPr>
              <a:t>10/8/2013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B196B3-453C-4109-ADC6-C70C801752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7BCB37-753A-48F4-9C92-144DD3F54C4F}" type="datetimeFigureOut">
              <a:rPr lang="en-US"/>
              <a:pPr>
                <a:defRPr/>
              </a:pPr>
              <a:t>10/8/2013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C8A395-D765-4BA9-8EC2-E3DFEB832B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0A2FE5-428A-4AA8-8EC7-C6BF554A81F1}" type="datetimeFigureOut">
              <a:rPr lang="en-US"/>
              <a:pPr>
                <a:defRPr/>
              </a:pPr>
              <a:t>10/8/2013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D6FFFF-0480-4089-B9FE-76E397FA7F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2E136F-D172-4FFA-BF30-B24588E93140}" type="datetimeFigureOut">
              <a:rPr lang="en-US"/>
              <a:pPr>
                <a:defRPr/>
              </a:pPr>
              <a:t>10/8/2013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3A0456-BB1B-4564-8B76-7D4CCBDF1C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CE5F84-38DE-459B-837F-506B43F49C7C}" type="datetimeFigureOut">
              <a:rPr lang="en-US"/>
              <a:pPr>
                <a:defRPr/>
              </a:pPr>
              <a:t>10/8/2013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F7F457-43E9-4173-810F-20DF80AC66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CCCBCE-517A-4820-83B5-0A8C59A7AF4B}" type="datetimeFigureOut">
              <a:rPr lang="en-US"/>
              <a:pPr>
                <a:defRPr/>
              </a:pPr>
              <a:t>10/8/2013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A3B7C0-B4B1-421F-AA9D-4B5D9B5E73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D8D148-1944-49C3-8FA0-8084110A5D40}" type="datetimeFigureOut">
              <a:rPr lang="en-US"/>
              <a:pPr>
                <a:defRPr/>
              </a:pPr>
              <a:t>10/8/2013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D8A031-C207-418A-AD48-00FDF144AA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D47F76-222D-428C-9EF9-19E9D9D2AA53}" type="datetimeFigureOut">
              <a:rPr lang="en-US"/>
              <a:pPr>
                <a:defRPr/>
              </a:pPr>
              <a:t>10/8/2013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582F58-6077-427D-B003-2C9E0DE442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F47D4F-8E6A-40CC-9892-7D3FB492FA9F}" type="datetimeFigureOut">
              <a:rPr lang="en-US"/>
              <a:pPr>
                <a:defRPr/>
              </a:pPr>
              <a:t>10/8/2013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36FE72-26E3-4AE3-BFC5-6519AFED49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0F01C5-52C2-4F14-B843-0A01EB94DC8B}" type="datetimeFigureOut">
              <a:rPr lang="en-US"/>
              <a:pPr>
                <a:defRPr/>
              </a:pPr>
              <a:t>10/8/2013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542966-173C-44BD-932C-A2C2BA3D22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572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DD104FA-2228-4133-A5A5-79546277EF41}" type="datetimeFigureOut">
              <a:rPr lang="en-US"/>
              <a:pPr>
                <a:defRPr/>
              </a:pPr>
              <a:t>10/8/2013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F54E171-170A-44F8-A71D-E479D8A967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000" b="1" kern="1200">
          <a:solidFill>
            <a:schemeClr val="tx1"/>
          </a:solidFill>
          <a:latin typeface="Georgia" pitchFamily="18" charset="0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Georgia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Georgia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Georgia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Georg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Georg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Georg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Georg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Georgia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iche.edu/sara" TargetMode="Externa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acua.org/lrs/NACUA_Resources_Page/StateAuthorizationRule.asp" TargetMode="Externa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wiche.edu/sara" TargetMode="External"/><Relationship Id="rId5" Type="http://schemas.openxmlformats.org/officeDocument/2006/relationships/hyperlink" Target="http://www.sheeo.org/node/434" TargetMode="External"/><Relationship Id="rId4" Type="http://schemas.openxmlformats.org/officeDocument/2006/relationships/hyperlink" Target="http://www.nacua.org/nacualert/docs/StateAuthorization.asp" TargetMode="Externa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mailto:gferenbach@dowlohnes.com" TargetMode="Externa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>
          <a:xfrm>
            <a:off x="152400" y="3124200"/>
            <a:ext cx="7086600" cy="1219200"/>
          </a:xfrm>
        </p:spPr>
        <p:txBody>
          <a:bodyPr/>
          <a:lstStyle/>
          <a:p>
            <a:r>
              <a:rPr lang="en-US" sz="3200" smtClean="0"/>
              <a:t>Briefing: Recent State Authorization Issues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0" y="4800600"/>
            <a:ext cx="5334000" cy="685800"/>
          </a:xfrm>
        </p:spPr>
        <p:txBody>
          <a:bodyPr rtlCol="0">
            <a:normAutofit fontScale="85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Gregory Ferenbach, Dow Lohnes, PLLC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200" smtClean="0"/>
              <a:t>Alternate Enforcement – the States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000" smtClean="0"/>
              <a:t>Underlying state authorization requirements unaffected by recent court decisions</a:t>
            </a:r>
          </a:p>
          <a:p>
            <a:r>
              <a:rPr lang="en-US" sz="3000" smtClean="0"/>
              <a:t>Most states require licensure where “physical presence;” some states even without a presence</a:t>
            </a:r>
          </a:p>
          <a:p>
            <a:r>
              <a:rPr lang="en-US" sz="3000" smtClean="0"/>
              <a:t>Federal actions and related publicity energized many states</a:t>
            </a:r>
          </a:p>
          <a:p>
            <a:r>
              <a:rPr lang="en-US" sz="3000" smtClean="0"/>
              <a:t>State regulators appreciate their role in “triad” more than ever</a:t>
            </a:r>
          </a:p>
          <a:p>
            <a:r>
              <a:rPr lang="en-US" sz="3000" smtClean="0"/>
              <a:t>State law continues to evolve rapidly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200" smtClean="0"/>
              <a:t>Alternate Enforcement – State Boards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02163"/>
          </a:xfrm>
        </p:spPr>
        <p:txBody>
          <a:bodyPr/>
          <a:lstStyle/>
          <a:p>
            <a:r>
              <a:rPr lang="en-US" smtClean="0"/>
              <a:t>Professional Licensure</a:t>
            </a:r>
          </a:p>
          <a:p>
            <a:pPr lvl="1"/>
            <a:r>
              <a:rPr lang="en-US" smtClean="0"/>
              <a:t>Separate approval required state by state</a:t>
            </a:r>
          </a:p>
          <a:p>
            <a:pPr lvl="1"/>
            <a:r>
              <a:rPr lang="en-US" smtClean="0"/>
              <a:t>May trigger institutional authorization (“presence”) in some states</a:t>
            </a:r>
          </a:p>
          <a:p>
            <a:pPr lvl="1"/>
            <a:r>
              <a:rPr lang="en-US" smtClean="0"/>
              <a:t>Additional risk of misrepresentation claims</a:t>
            </a:r>
          </a:p>
          <a:p>
            <a:r>
              <a:rPr lang="en-US" smtClean="0"/>
              <a:t>Examples:</a:t>
            </a:r>
          </a:p>
          <a:p>
            <a:pPr lvl="1"/>
            <a:r>
              <a:rPr lang="en-US" smtClean="0"/>
              <a:t>Teacher Education</a:t>
            </a:r>
          </a:p>
          <a:p>
            <a:pPr lvl="1"/>
            <a:r>
              <a:rPr lang="en-US" smtClean="0"/>
              <a:t>Nursing Education</a:t>
            </a:r>
          </a:p>
          <a:p>
            <a:pPr lvl="1"/>
            <a:endParaRPr lang="en-US" smtClean="0"/>
          </a:p>
          <a:p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14400" y="2514600"/>
            <a:ext cx="7772400" cy="1362075"/>
          </a:xfrm>
        </p:spPr>
        <p:txBody>
          <a:bodyPr rtlCol="0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dirty="0" smtClean="0"/>
              <a:t>Upcoming Negotiated Rulemaking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200" smtClean="0"/>
              <a:t>Upcoming Negotiated Rulemaking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Announced on April 16, 2013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78 Fed. Reg. 22467 (Apr. 16, 2013)</a:t>
            </a:r>
            <a:endParaRPr lang="en-US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Initial Public Hearings held in May 2013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Department seeks comment on vacated </a:t>
            </a:r>
            <a:r>
              <a:rPr lang="en-US" dirty="0"/>
              <a:t>600.9(c) (the Distance Education Rule</a:t>
            </a:r>
            <a:r>
              <a:rPr lang="en-US" dirty="0" smtClean="0"/>
              <a:t>) </a:t>
            </a:r>
            <a:endParaRPr lang="en-US" dirty="0"/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ED </a:t>
            </a:r>
            <a:r>
              <a:rPr lang="en-US" dirty="0"/>
              <a:t>also plans a discussion regarding the authorization of foreign </a:t>
            </a:r>
            <a:r>
              <a:rPr lang="en-US" dirty="0" smtClean="0"/>
              <a:t>locations of US institutions 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May also be </a:t>
            </a:r>
            <a:r>
              <a:rPr lang="en-US" dirty="0"/>
              <a:t>a chance to revise 600.9(a) (the On-Ground Rule</a:t>
            </a:r>
            <a:r>
              <a:rPr lang="en-US" dirty="0" smtClean="0"/>
              <a:t>)</a:t>
            </a:r>
            <a:endParaRPr lang="en-US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200" smtClean="0"/>
              <a:t>Upcoming Negotiated Rulemaking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 smtClean="0"/>
              <a:t>Negotiation sessions not yet scheduled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Earliest likely timeframe is November 2013 – January 2014; could be later</a:t>
            </a:r>
          </a:p>
          <a:p>
            <a:pPr marL="342900" lvl="1" indent="-34290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Due </a:t>
            </a:r>
            <a:r>
              <a:rPr lang="en-US" dirty="0"/>
              <a:t>to ED’s “Master Calendar” restrictions, the earliest a new Distance Education Rule is likely to be in effect is July </a:t>
            </a:r>
            <a:r>
              <a:rPr lang="en-US" dirty="0" smtClean="0"/>
              <a:t>2015 (See </a:t>
            </a:r>
            <a:r>
              <a:rPr lang="en-US" dirty="0"/>
              <a:t>20 U.S.C. § 1089(c</a:t>
            </a:r>
            <a:r>
              <a:rPr lang="en-US" dirty="0" smtClean="0"/>
              <a:t>))</a:t>
            </a:r>
            <a:endParaRPr lang="en-US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 smtClean="0"/>
              <a:t>Possible overlap with HEA reauthorization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endParaRPr lang="en-US" dirty="0"/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endParaRPr lang="en-US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14400" y="2514600"/>
            <a:ext cx="7772400" cy="1362075"/>
          </a:xfrm>
        </p:spPr>
        <p:txBody>
          <a:bodyPr rtlCol="0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dirty="0" smtClean="0"/>
              <a:t>The “On-Ground” Rule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200" smtClean="0"/>
              <a:t>The On-Ground Rule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 smtClean="0"/>
              <a:t>“On-Ground Rule” defines minimum state requirements for valid Title IV state authorization. See 34 C.F.R. 600.9(a).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 smtClean="0"/>
              <a:t>Until recently, not a concern except in a very few states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 smtClean="0"/>
              <a:t>State must have a process for state </a:t>
            </a:r>
            <a:r>
              <a:rPr lang="en-US" sz="2400" dirty="0"/>
              <a:t>oversight over student </a:t>
            </a:r>
            <a:r>
              <a:rPr lang="en-US" sz="2400" dirty="0" smtClean="0"/>
              <a:t>complaints</a:t>
            </a:r>
            <a:endParaRPr lang="en-US" sz="2400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 smtClean="0"/>
              <a:t>Confusing Home State Authorization Standards</a:t>
            </a:r>
            <a:endParaRPr lang="en-US" sz="2400" dirty="0"/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2000" dirty="0"/>
              <a:t>Institutions </a:t>
            </a:r>
            <a:r>
              <a:rPr lang="en-US" sz="2000" dirty="0" smtClean="0"/>
              <a:t>may be established </a:t>
            </a:r>
            <a:r>
              <a:rPr lang="en-US" sz="2000" dirty="0"/>
              <a:t>“by name” as educational institutions</a:t>
            </a:r>
          </a:p>
          <a:p>
            <a:pPr lvl="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dirty="0"/>
              <a:t>May be </a:t>
            </a:r>
            <a:r>
              <a:rPr lang="en-US" sz="2000" dirty="0" smtClean="0"/>
              <a:t>exempted from state requirement due </a:t>
            </a:r>
            <a:r>
              <a:rPr lang="en-US" sz="2000" dirty="0"/>
              <a:t>to accreditation or years in </a:t>
            </a:r>
            <a:r>
              <a:rPr lang="en-US" sz="2000" dirty="0" smtClean="0"/>
              <a:t>operation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2000" dirty="0" smtClean="0"/>
              <a:t>Institutions may also be established as </a:t>
            </a:r>
            <a:r>
              <a:rPr lang="en-US" sz="2000" dirty="0"/>
              <a:t>businesses or charitable organizations</a:t>
            </a:r>
          </a:p>
          <a:p>
            <a:pPr lvl="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dirty="0"/>
              <a:t>May </a:t>
            </a:r>
            <a:r>
              <a:rPr lang="en-US" sz="2000" u="sng" dirty="0"/>
              <a:t>not</a:t>
            </a:r>
            <a:r>
              <a:rPr lang="en-US" sz="2000" dirty="0"/>
              <a:t> be </a:t>
            </a:r>
            <a:r>
              <a:rPr lang="en-US" sz="2000" dirty="0" smtClean="0"/>
              <a:t>exempted </a:t>
            </a:r>
            <a:r>
              <a:rPr lang="en-US" sz="2000" dirty="0"/>
              <a:t>due to accreditation or years in </a:t>
            </a:r>
            <a:r>
              <a:rPr lang="en-US" sz="2000" dirty="0" smtClean="0"/>
              <a:t>operation</a:t>
            </a:r>
          </a:p>
          <a:p>
            <a:pPr lvl="2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000" dirty="0"/>
          </a:p>
          <a:p>
            <a:pPr lvl="2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000" dirty="0" smtClean="0"/>
          </a:p>
          <a:p>
            <a:pPr marL="914400" lvl="2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200" smtClean="0"/>
              <a:t>The On-Ground Rule – Controversy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 smtClean="0"/>
              <a:t>Spring 2013 – ED staff apparently </a:t>
            </a:r>
            <a:r>
              <a:rPr lang="en-US" sz="2400" dirty="0"/>
              <a:t>interprets </a:t>
            </a:r>
            <a:r>
              <a:rPr lang="en-US" sz="2400" dirty="0" smtClean="0"/>
              <a:t>the “by </a:t>
            </a:r>
            <a:r>
              <a:rPr lang="en-US" sz="2400" dirty="0"/>
              <a:t>name” provision as applying only to public </a:t>
            </a:r>
            <a:r>
              <a:rPr lang="en-US" sz="2400" dirty="0" smtClean="0"/>
              <a:t>institutions, </a:t>
            </a:r>
            <a:r>
              <a:rPr lang="en-US" sz="2400" dirty="0"/>
              <a:t>in their home </a:t>
            </a:r>
            <a:r>
              <a:rPr lang="en-US" sz="2400" dirty="0" smtClean="0"/>
              <a:t>state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 smtClean="0"/>
              <a:t>No </a:t>
            </a:r>
            <a:r>
              <a:rPr lang="en-US" sz="2400" dirty="0"/>
              <a:t>official guidance </a:t>
            </a:r>
            <a:r>
              <a:rPr lang="en-US" sz="2400" dirty="0" smtClean="0"/>
              <a:t>issued; informal </a:t>
            </a:r>
            <a:r>
              <a:rPr lang="en-US" sz="2400" dirty="0"/>
              <a:t>response to Florida </a:t>
            </a:r>
            <a:r>
              <a:rPr lang="en-US" sz="2400" dirty="0" smtClean="0"/>
              <a:t>law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 smtClean="0"/>
              <a:t>Under this interpretation, no private institutions may be exempted from state authorization requirements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 smtClean="0"/>
              <a:t>This interpretation contrary to the plain language of the rule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2000" dirty="0" smtClean="0"/>
              <a:t>Rule permits state authorization “by name” through “charter… </a:t>
            </a:r>
            <a:r>
              <a:rPr lang="en-US" sz="2000" u="sng" dirty="0" smtClean="0"/>
              <a:t>or</a:t>
            </a:r>
            <a:r>
              <a:rPr lang="en-US" sz="2000" dirty="0" smtClean="0"/>
              <a:t> </a:t>
            </a:r>
            <a:r>
              <a:rPr lang="en-US" sz="2000" u="sng" dirty="0" smtClean="0"/>
              <a:t>other action</a:t>
            </a:r>
            <a:r>
              <a:rPr lang="en-US" sz="2000" dirty="0" smtClean="0"/>
              <a:t>” of </a:t>
            </a:r>
            <a:r>
              <a:rPr lang="en-US" sz="2000" u="sng" dirty="0" smtClean="0"/>
              <a:t>any</a:t>
            </a:r>
            <a:r>
              <a:rPr lang="en-US" sz="2000" dirty="0" smtClean="0"/>
              <a:t> institution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2000" dirty="0"/>
              <a:t>Interpretation also contrary to Preamble. See 75 Fed. Reg. 66862.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2000" dirty="0" smtClean="0"/>
              <a:t>In FLA, ED decided licensure “by means of accreditation” did, in fact, constitute valid authorization of a private institution, based on what state required (really a “facts and circumstances” test)</a:t>
            </a:r>
            <a:endParaRPr lang="en-US" dirty="0" smtClean="0"/>
          </a:p>
          <a:p>
            <a:pPr lvl="2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200" smtClean="0"/>
              <a:t>The On-Ground Rule – Controversy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 rtlCol="0">
            <a:normAutofit fontScale="77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300" dirty="0" smtClean="0"/>
              <a:t>Doubts remain about </a:t>
            </a:r>
            <a:r>
              <a:rPr lang="en-US" sz="3300" dirty="0"/>
              <a:t>the sufficiency of the authorization processes in numerous </a:t>
            </a:r>
            <a:r>
              <a:rPr lang="en-US" sz="3300" dirty="0" smtClean="0"/>
              <a:t>states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Any </a:t>
            </a:r>
            <a:r>
              <a:rPr lang="en-US" dirty="0"/>
              <a:t>institution that holds an “exemption” or abbreviated approval based on its accreditation or years in operation in a state where it has a physical location is at </a:t>
            </a:r>
            <a:r>
              <a:rPr lang="en-US" dirty="0" smtClean="0"/>
              <a:t>risk</a:t>
            </a:r>
            <a:endParaRPr lang="en-US" dirty="0"/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States </a:t>
            </a:r>
            <a:r>
              <a:rPr lang="en-US" dirty="0"/>
              <a:t>that </a:t>
            </a:r>
            <a:r>
              <a:rPr lang="en-US" i="1" dirty="0"/>
              <a:t>may</a:t>
            </a:r>
            <a:r>
              <a:rPr lang="en-US" dirty="0"/>
              <a:t> have a noncompliant process under the current ED interpretation</a:t>
            </a:r>
            <a:r>
              <a:rPr lang="en-US" dirty="0" smtClean="0"/>
              <a:t>: Alaska</a:t>
            </a:r>
            <a:r>
              <a:rPr lang="en-US" dirty="0"/>
              <a:t>, California, Georgia, Hawaii, Montana, New Mexico, Oregon, South Dakota, Texas, and Utah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Still no official guidance!!!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ED staff taking </a:t>
            </a:r>
            <a:r>
              <a:rPr lang="en-US" u="sng" dirty="0" smtClean="0"/>
              <a:t>ad hoc </a:t>
            </a:r>
            <a:r>
              <a:rPr lang="en-US" dirty="0" smtClean="0"/>
              <a:t>“case by case” approach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Shouldn’t all similarly situated institutions in a state be treated the same way?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Absent guidance, how do institutions in a state even know they may be at risk of a loss of Title IV?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200" smtClean="0"/>
              <a:t>The On-Ground Rule – Extension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 smtClean="0"/>
              <a:t>Enforcement initially stayed until July 1, 2013 to allow states time to become compliant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2400" dirty="0" smtClean="0"/>
              <a:t>75 Fed. Reg. 66863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 smtClean="0"/>
              <a:t>Last month, ED issued guidance extending the stay for an additional year, until July 1, 2014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2400" dirty="0"/>
              <a:t>78 </a:t>
            </a:r>
            <a:r>
              <a:rPr lang="en-US" sz="2400" dirty="0" smtClean="0"/>
              <a:t>Fed. Reg.</a:t>
            </a:r>
            <a:r>
              <a:rPr lang="en-US" sz="2400" dirty="0"/>
              <a:t> 29652</a:t>
            </a:r>
            <a:endParaRPr lang="en-US" sz="2400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 smtClean="0"/>
              <a:t>Institutions lacking sufficient authorization must obtain a letter from the state indicating how an additional year will allow the state to become compliant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 smtClean="0"/>
              <a:t>But compliant with what? Absent coherent guidance, how do you know if your state is compliant?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200" smtClean="0"/>
              <a:t>Overview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The Federal State Authorization Rule(s)</a:t>
            </a:r>
          </a:p>
          <a:p>
            <a:r>
              <a:rPr lang="en-US" smtClean="0"/>
              <a:t>Related Provisions and Enforcement Methods</a:t>
            </a:r>
          </a:p>
          <a:p>
            <a:r>
              <a:rPr lang="en-US" smtClean="0"/>
              <a:t>Upcoming Negotiated Rulemaking</a:t>
            </a:r>
          </a:p>
          <a:p>
            <a:r>
              <a:rPr lang="en-US" smtClean="0"/>
              <a:t>The “On-Ground Rule” Controversy</a:t>
            </a:r>
          </a:p>
          <a:p>
            <a:r>
              <a:rPr lang="en-US" smtClean="0"/>
              <a:t>Reciprocity Agreements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200" smtClean="0"/>
              <a:t>The On-Ground Rule – Ongoing Controversy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/>
          <a:lstStyle/>
          <a:p>
            <a:pPr marL="457200" lvl="1" indent="-457200"/>
            <a:r>
              <a:rPr lang="en-US" sz="2400" smtClean="0"/>
              <a:t>The Western Association of Schools and Colleges (WASC) recently issued an advisory to member institutions in California:</a:t>
            </a:r>
          </a:p>
          <a:p>
            <a:pPr marL="857250" lvl="2" indent="-457200"/>
            <a:r>
              <a:rPr lang="en-US" smtClean="0"/>
              <a:t>“[W]e do not believe that your representatives in Sacramento and Washington are sufficiently aware of the challenges that state authorization is presenting to WASC accredited institutions.” </a:t>
            </a:r>
          </a:p>
          <a:p>
            <a:pPr marL="457200" lvl="1" indent="-457200"/>
            <a:r>
              <a:rPr lang="en-US" sz="2400" smtClean="0"/>
              <a:t>ED holding school re-certifications in Utah (and possibly other states) based on alleged insufficient authorization– even after the extension. </a:t>
            </a:r>
          </a:p>
          <a:p>
            <a:pPr marL="457200" lvl="1" indent="-457200"/>
            <a:r>
              <a:rPr lang="en-US" sz="2400" u="sng" smtClean="0"/>
              <a:t>APSCU v. Duncan</a:t>
            </a:r>
            <a:r>
              <a:rPr lang="en-US" sz="2400" smtClean="0"/>
              <a:t> be damned! </a:t>
            </a:r>
            <a:endParaRPr lang="en-US" smtClean="0"/>
          </a:p>
          <a:p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14400" y="2514600"/>
            <a:ext cx="7772400" cy="1362075"/>
          </a:xfrm>
        </p:spPr>
        <p:txBody>
          <a:bodyPr rtlCol="0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dirty="0" smtClean="0"/>
              <a:t>Reciprocity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200" smtClean="0"/>
              <a:t>Reciprocity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Model State Authorization Reciprocity Agreement (SARA)</a:t>
            </a:r>
          </a:p>
          <a:p>
            <a:pPr lvl="1"/>
            <a:r>
              <a:rPr lang="en-US" smtClean="0"/>
              <a:t>Participating States</a:t>
            </a:r>
          </a:p>
          <a:p>
            <a:pPr lvl="1"/>
            <a:r>
              <a:rPr lang="en-US" smtClean="0"/>
              <a:t>Eligible Institutions</a:t>
            </a:r>
          </a:p>
          <a:p>
            <a:pPr lvl="2"/>
            <a:r>
              <a:rPr lang="en-US" smtClean="0"/>
              <a:t>Accredited by a US DOE-recognized accreditor</a:t>
            </a:r>
          </a:p>
          <a:p>
            <a:pPr lvl="2"/>
            <a:r>
              <a:rPr lang="en-US" smtClean="0"/>
              <a:t>Degree-granting</a:t>
            </a:r>
          </a:p>
          <a:p>
            <a:pPr lvl="2"/>
            <a:r>
              <a:rPr lang="en-US" smtClean="0"/>
              <a:t>Public, non-profit, and for-profit</a:t>
            </a:r>
          </a:p>
          <a:p>
            <a:pPr lvl="2"/>
            <a:r>
              <a:rPr lang="en-US" smtClean="0"/>
              <a:t>Offering distance education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200" smtClean="0"/>
              <a:t>Reciprocity</a:t>
            </a:r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How Will SARA Work?</a:t>
            </a:r>
          </a:p>
          <a:p>
            <a:pPr lvl="1"/>
            <a:r>
              <a:rPr lang="en-US" smtClean="0"/>
              <a:t>“Home” state maintains jurisdiction</a:t>
            </a:r>
          </a:p>
          <a:p>
            <a:pPr lvl="1"/>
            <a:r>
              <a:rPr lang="en-US" smtClean="0"/>
              <a:t>Set of common state standards, including  definition of  “physical presence”</a:t>
            </a:r>
          </a:p>
          <a:p>
            <a:pPr lvl="1"/>
            <a:r>
              <a:rPr lang="en-US" smtClean="0"/>
              <a:t>Managed by regional compact organizations (e.g., WICHE)</a:t>
            </a:r>
          </a:p>
          <a:p>
            <a:pPr lvl="1"/>
            <a:r>
              <a:rPr lang="en-US" smtClean="0"/>
              <a:t>Overseen by a national governing board</a:t>
            </a:r>
          </a:p>
          <a:p>
            <a:pPr lvl="1"/>
            <a:r>
              <a:rPr lang="en-US" smtClean="0"/>
              <a:t>Does not address professional licensure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200" smtClean="0"/>
              <a:t>Reciprocity</a:t>
            </a:r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Current Status of SARA</a:t>
            </a:r>
          </a:p>
          <a:p>
            <a:pPr lvl="1"/>
            <a:r>
              <a:rPr lang="en-US" smtClean="0"/>
              <a:t>Regional organizations currently developing their own standards</a:t>
            </a:r>
          </a:p>
          <a:p>
            <a:pPr lvl="1"/>
            <a:r>
              <a:rPr lang="en-US" smtClean="0"/>
              <a:t>National board and staff (in place by Fall 2013)</a:t>
            </a:r>
          </a:p>
          <a:p>
            <a:pPr lvl="1"/>
            <a:r>
              <a:rPr lang="en-US" smtClean="0"/>
              <a:t>Likely requires legislative changes in most states</a:t>
            </a:r>
          </a:p>
          <a:p>
            <a:pPr lvl="2"/>
            <a:r>
              <a:rPr lang="en-US" smtClean="0"/>
              <a:t>Some states unlikely to join in the foreseeable future</a:t>
            </a:r>
          </a:p>
          <a:p>
            <a:pPr lvl="1"/>
            <a:r>
              <a:rPr lang="en-US" smtClean="0"/>
              <a:t>Current Draft:</a:t>
            </a:r>
          </a:p>
          <a:p>
            <a:pPr lvl="2"/>
            <a:r>
              <a:rPr lang="en-US" smtClean="0">
                <a:hlinkClick r:id="rId3"/>
              </a:rPr>
              <a:t>http://www.wiche.edu/sara</a:t>
            </a:r>
            <a:endParaRPr lang="en-US" smtClean="0"/>
          </a:p>
          <a:p>
            <a:pPr lvl="1"/>
            <a:endParaRPr lang="en-US" smtClean="0"/>
          </a:p>
          <a:p>
            <a:pPr lvl="1"/>
            <a:endParaRPr lang="en-US" smtClean="0"/>
          </a:p>
          <a:p>
            <a:pPr lvl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200" smtClean="0"/>
              <a:t>Resources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70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400" dirty="0" smtClean="0"/>
              <a:t>NACUA Resources Page:  State Authorization Rule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www.nacua.org/lrs/NACUA_Resources_Page/StateAuthorizationRule.asp</a:t>
            </a:r>
            <a:r>
              <a:rPr lang="en-US" dirty="0" smtClean="0"/>
              <a:t>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400" dirty="0" smtClean="0"/>
              <a:t>“Status of Federal Regulation of State Authorization,” Gregory Ferenbach and Matthew Johnson, NACUANOTES Vol. 11, No. 8 (Mar. 29, 2013)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>
                <a:hlinkClick r:id="rId4"/>
              </a:rPr>
              <a:t>http://</a:t>
            </a:r>
            <a:r>
              <a:rPr lang="en-US" dirty="0" smtClean="0">
                <a:hlinkClick r:id="rId4"/>
              </a:rPr>
              <a:t>www.nacua.org/nacualert/docs/StateAuthorization.asp</a:t>
            </a:r>
            <a:endParaRPr lang="en-US" dirty="0" smtClean="0"/>
          </a:p>
          <a:p>
            <a:pPr marL="457200" lvl="1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400" dirty="0" smtClean="0"/>
              <a:t>SHEEO State Authorization Survey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>
                <a:hlinkClick r:id="rId5"/>
              </a:rPr>
              <a:t>http://</a:t>
            </a:r>
            <a:r>
              <a:rPr lang="en-US" dirty="0" smtClean="0">
                <a:hlinkClick r:id="rId5"/>
              </a:rPr>
              <a:t>www.sheeo.org/node/434</a:t>
            </a:r>
            <a:endParaRPr lang="en-US" dirty="0" smtClean="0"/>
          </a:p>
          <a:p>
            <a:pPr marL="457200" lvl="1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400" dirty="0" smtClean="0"/>
              <a:t>Western Interstate Commission for Higher Education – SARA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>
                <a:hlinkClick r:id="rId6"/>
              </a:rPr>
              <a:t>http://</a:t>
            </a:r>
            <a:r>
              <a:rPr lang="en-US" dirty="0" smtClean="0">
                <a:hlinkClick r:id="rId6"/>
              </a:rPr>
              <a:t>www.wiche.edu/sara</a:t>
            </a:r>
            <a:endParaRPr lang="en-US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3200" smtClean="0"/>
              <a:t>Questions?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 rtlCol="0"/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Gregory Ferenbach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>
                <a:hlinkClick r:id="rId3"/>
              </a:rPr>
              <a:t>gferenbach@dowlohnes.com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14400" y="2514600"/>
            <a:ext cx="7772400" cy="1362075"/>
          </a:xfrm>
        </p:spPr>
        <p:txBody>
          <a:bodyPr rtlCol="0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dirty="0" smtClean="0"/>
              <a:t>The Federal state authorization rule(s)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200" smtClean="0"/>
              <a:t>Background – The Department’s State Authorization Rules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600" smtClean="0"/>
              <a:t>State authorization is a condition to Title IV eligibility</a:t>
            </a:r>
          </a:p>
          <a:p>
            <a:r>
              <a:rPr lang="en-US" sz="2600" smtClean="0"/>
              <a:t>Traditionally, Department of Education only required state authorization by the state in which an institution is physically located </a:t>
            </a:r>
          </a:p>
          <a:p>
            <a:r>
              <a:rPr lang="en-US" sz="2600" smtClean="0"/>
              <a:t>In 2010, 14 new “program integrity” rules, including several provisions relating to state approvals</a:t>
            </a:r>
          </a:p>
          <a:p>
            <a:pPr lvl="1"/>
            <a:r>
              <a:rPr lang="en-US" sz="2600" smtClean="0"/>
              <a:t>75 Fed. Reg. 66832-66975 (Oct. 29, 2010)</a:t>
            </a:r>
          </a:p>
          <a:p>
            <a:r>
              <a:rPr lang="en-US" sz="2600" smtClean="0"/>
              <a:t>The new rules apply to </a:t>
            </a:r>
            <a:r>
              <a:rPr lang="en-US" sz="2600" u="sng" smtClean="0"/>
              <a:t>all</a:t>
            </a:r>
            <a:r>
              <a:rPr lang="en-US" sz="2600" smtClean="0"/>
              <a:t> types of educational institutions – public, for-profit and private non-profit</a:t>
            </a:r>
          </a:p>
          <a:p>
            <a:r>
              <a:rPr lang="en-US" sz="2600" smtClean="0"/>
              <a:t>Two parts—the distance education rule and the “on-ground” rule</a:t>
            </a:r>
          </a:p>
          <a:p>
            <a:endParaRPr lang="en-US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200" smtClean="0"/>
              <a:t>The Now Infamous “Distance Education Rule” (Vacated)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u="sng" dirty="0"/>
              <a:t>34 CFR 600.9(c):  </a:t>
            </a:r>
            <a:r>
              <a:rPr lang="en-US" dirty="0"/>
              <a:t>"If an institution is offering postsecondary education through distance or correspondence education to students in a State in which it is not physically located </a:t>
            </a:r>
            <a:r>
              <a:rPr lang="en-US" u="sng" dirty="0"/>
              <a:t>or in which it is otherwise subject to State jurisdiction as determined by the State</a:t>
            </a:r>
            <a:r>
              <a:rPr lang="en-US" dirty="0"/>
              <a:t>, the institution must meet </a:t>
            </a:r>
            <a:r>
              <a:rPr lang="en-US" u="sng" dirty="0"/>
              <a:t>any</a:t>
            </a:r>
            <a:r>
              <a:rPr lang="en-US" dirty="0"/>
              <a:t> State requirements for it to be legally offering distance or correspondence education in that State. An institution </a:t>
            </a:r>
            <a:r>
              <a:rPr lang="en-US" u="sng" dirty="0"/>
              <a:t>must be able to document </a:t>
            </a:r>
            <a:r>
              <a:rPr lang="en-US" dirty="0"/>
              <a:t>to the Secretary the State's approval upon request.“ (emphasis added)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200" u="sng" smtClean="0"/>
              <a:t>APSCU v. Duncan</a:t>
            </a:r>
            <a:endParaRPr lang="en-US" sz="320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fontAlgn="auto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500" dirty="0"/>
              <a:t>June 12, 2011 – US District Court in District of </a:t>
            </a:r>
            <a:r>
              <a:rPr lang="en-US" sz="3500" dirty="0" smtClean="0"/>
              <a:t>Colum</a:t>
            </a:r>
            <a:r>
              <a:rPr lang="en-US" sz="3500" dirty="0"/>
              <a:t>bia vacated new section 600.9(c) </a:t>
            </a:r>
            <a:r>
              <a:rPr lang="en-US" sz="3500" dirty="0" smtClean="0"/>
              <a:t>on procedural grounds (lack of prior notice)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500" dirty="0"/>
              <a:t>June 5, 2012 – Court of Appeals for DC Circuit upheld lower court – 600.9(c) </a:t>
            </a:r>
            <a:r>
              <a:rPr lang="en-US" sz="3500" dirty="0" smtClean="0"/>
              <a:t>vacated again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500" dirty="0" smtClean="0"/>
              <a:t>But holding makes </a:t>
            </a:r>
            <a:r>
              <a:rPr lang="en-US" sz="3500" dirty="0"/>
              <a:t>clear that </a:t>
            </a:r>
            <a:r>
              <a:rPr lang="en-US" sz="3500" dirty="0" smtClean="0"/>
              <a:t>Department has </a:t>
            </a:r>
            <a:r>
              <a:rPr lang="en-US" sz="3500" dirty="0"/>
              <a:t>clear statutory and constitutional authority to issue </a:t>
            </a:r>
            <a:r>
              <a:rPr lang="en-US" sz="3500" dirty="0" smtClean="0"/>
              <a:t>state </a:t>
            </a:r>
            <a:r>
              <a:rPr lang="en-US" sz="3500" dirty="0"/>
              <a:t>authorization </a:t>
            </a:r>
            <a:r>
              <a:rPr lang="en-US" sz="3500" dirty="0" smtClean="0"/>
              <a:t>rules</a:t>
            </a:r>
          </a:p>
          <a:p>
            <a:pPr lvl="1" fontAlgn="auto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3000" i="1" dirty="0" smtClean="0"/>
              <a:t>Career Coll. </a:t>
            </a:r>
            <a:r>
              <a:rPr lang="en-US" sz="3000" i="1" dirty="0" err="1" smtClean="0"/>
              <a:t>Ass’n</a:t>
            </a:r>
            <a:r>
              <a:rPr lang="en-US" sz="3000" i="1" dirty="0" smtClean="0"/>
              <a:t> v. Duncan</a:t>
            </a:r>
            <a:r>
              <a:rPr lang="en-US" sz="3000" dirty="0" smtClean="0"/>
              <a:t>, 796 F. Supp. 2d 108, 134 (D.D.C. 2011) </a:t>
            </a:r>
            <a:r>
              <a:rPr lang="en-US" sz="3000" dirty="0" err="1" smtClean="0"/>
              <a:t>aff’d</a:t>
            </a:r>
            <a:r>
              <a:rPr lang="en-US" sz="3000" dirty="0" smtClean="0"/>
              <a:t> in part, </a:t>
            </a:r>
            <a:r>
              <a:rPr lang="en-US" sz="3000" dirty="0" err="1" smtClean="0"/>
              <a:t>rev’d</a:t>
            </a:r>
            <a:r>
              <a:rPr lang="en-US" sz="3000" dirty="0" smtClean="0"/>
              <a:t> in part sub nom. </a:t>
            </a:r>
            <a:r>
              <a:rPr lang="en-US" sz="3000" i="1" dirty="0" err="1" smtClean="0"/>
              <a:t>Ass’n</a:t>
            </a:r>
            <a:r>
              <a:rPr lang="en-US" sz="3000" i="1" dirty="0" smtClean="0"/>
              <a:t> of Private Sector </a:t>
            </a:r>
            <a:r>
              <a:rPr lang="en-US" sz="3000" i="1" dirty="0" err="1" smtClean="0"/>
              <a:t>Colls</a:t>
            </a:r>
            <a:r>
              <a:rPr lang="en-US" sz="3000" i="1" dirty="0" smtClean="0"/>
              <a:t>. &amp; </a:t>
            </a:r>
            <a:r>
              <a:rPr lang="en-US" sz="3000" i="1" dirty="0" err="1" smtClean="0"/>
              <a:t>Univs</a:t>
            </a:r>
            <a:r>
              <a:rPr lang="en-US" sz="3000" i="1" dirty="0" smtClean="0"/>
              <a:t>. v. Duncan</a:t>
            </a:r>
            <a:r>
              <a:rPr lang="en-US" sz="3000" dirty="0" smtClean="0"/>
              <a:t>, 681 F.3d 427, 463 (D.C. Cir. 2012)</a:t>
            </a:r>
            <a:endParaRPr lang="en-US" sz="30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14400" y="2514600"/>
            <a:ext cx="7772400" cy="1362075"/>
          </a:xfrm>
        </p:spPr>
        <p:txBody>
          <a:bodyPr rtlCol="0"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dirty="0" smtClean="0"/>
              <a:t>Related Provisions And enforcement mechanisms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200" smtClean="0"/>
              <a:t>Related Provisions 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The Student Disclosure Rule</a:t>
            </a:r>
          </a:p>
          <a:p>
            <a:pPr lvl="1"/>
            <a:r>
              <a:rPr lang="en-US" smtClean="0"/>
              <a:t>Section 668.43(b) – All institutions must disclose to all students, or prospective students, the complaint agency in all states where students reside </a:t>
            </a:r>
          </a:p>
          <a:p>
            <a:pPr lvl="1"/>
            <a:r>
              <a:rPr lang="en-US" smtClean="0"/>
              <a:t>May be posted on your website</a:t>
            </a:r>
          </a:p>
          <a:p>
            <a:pPr lvl="1"/>
            <a:r>
              <a:rPr lang="en-US" smtClean="0"/>
              <a:t>May link to a third-party list. See DCL GEN-12-13</a:t>
            </a:r>
          </a:p>
          <a:p>
            <a:pPr lvl="1"/>
            <a:r>
              <a:rPr lang="en-US" u="sng" smtClean="0"/>
              <a:t>Note</a:t>
            </a:r>
            <a:r>
              <a:rPr lang="en-US" smtClean="0"/>
              <a:t> – must also make state approval documents available “on request” to students (and ED)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200" smtClean="0"/>
              <a:t>Related Provisions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/>
              <a:t>Enhanced Federal </a:t>
            </a:r>
            <a:r>
              <a:rPr lang="en-US" b="1" dirty="0" smtClean="0"/>
              <a:t>Misrepresentation Rule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/>
              <a:t>34 CFR 668.71 </a:t>
            </a:r>
            <a:r>
              <a:rPr lang="en-US" dirty="0" smtClean="0"/>
              <a:t>– Exceptionally broad and vague rules </a:t>
            </a:r>
            <a:r>
              <a:rPr lang="en-US" dirty="0"/>
              <a:t>ban any </a:t>
            </a:r>
            <a:r>
              <a:rPr lang="en-US" dirty="0" smtClean="0"/>
              <a:t>form of “misrepresentation”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/>
              <a:t>Rule mostly upheld by Court of Appeals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Specifically references state </a:t>
            </a:r>
            <a:r>
              <a:rPr lang="en-US" dirty="0"/>
              <a:t>authorization or accreditation of a program. 34 CFR 668.72.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/>
              <a:t>Sanctions include possible loss of Title IV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Some accreditors/states have followed suit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Disclosure </a:t>
            </a:r>
            <a:r>
              <a:rPr lang="en-US" dirty="0"/>
              <a:t>of any state and programmatic authorizations must be 100% </a:t>
            </a:r>
            <a:r>
              <a:rPr lang="en-US" dirty="0" smtClean="0"/>
              <a:t>accurate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NACUA 2013 Annual Conference">
      <a:dk1>
        <a:srgbClr val="262626"/>
      </a:dk1>
      <a:lt1>
        <a:sysClr val="window" lastClr="FFFFFF"/>
      </a:lt1>
      <a:dk2>
        <a:srgbClr val="4F313E"/>
      </a:dk2>
      <a:lt2>
        <a:srgbClr val="989470"/>
      </a:lt2>
      <a:accent1>
        <a:srgbClr val="4B1945"/>
      </a:accent1>
      <a:accent2>
        <a:srgbClr val="846C73"/>
      </a:accent2>
      <a:accent3>
        <a:srgbClr val="808285"/>
      </a:accent3>
      <a:accent4>
        <a:srgbClr val="C7C8CA"/>
      </a:accent4>
      <a:accent5>
        <a:srgbClr val="641934"/>
      </a:accent5>
      <a:accent6>
        <a:srgbClr val="496246"/>
      </a:accent6>
      <a:hlink>
        <a:srgbClr val="496246"/>
      </a:hlink>
      <a:folHlink>
        <a:srgbClr val="496246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1551</TotalTime>
  <Words>1433</Words>
  <Application>Microsoft Office PowerPoint</Application>
  <PresentationFormat>On-screen Show (4:3)</PresentationFormat>
  <Paragraphs>172</Paragraphs>
  <Slides>26</Slides>
  <Notes>26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0" baseType="lpstr">
      <vt:lpstr>Calibri</vt:lpstr>
      <vt:lpstr>Arial</vt:lpstr>
      <vt:lpstr>Georgia</vt:lpstr>
      <vt:lpstr>Office Theme</vt:lpstr>
      <vt:lpstr>Briefing: Recent State Authorization Issues</vt:lpstr>
      <vt:lpstr>Overview</vt:lpstr>
      <vt:lpstr>The Federal state authorization rule(s)</vt:lpstr>
      <vt:lpstr>Background – The Department’s State Authorization Rules</vt:lpstr>
      <vt:lpstr>The Now Infamous “Distance Education Rule” (Vacated)</vt:lpstr>
      <vt:lpstr>APSCU v. Duncan</vt:lpstr>
      <vt:lpstr>Related Provisions And enforcement mechanisms</vt:lpstr>
      <vt:lpstr>Related Provisions </vt:lpstr>
      <vt:lpstr>Related Provisions </vt:lpstr>
      <vt:lpstr>Alternate Enforcement – the States</vt:lpstr>
      <vt:lpstr>Alternate Enforcement – State Boards</vt:lpstr>
      <vt:lpstr>Upcoming Negotiated Rulemaking</vt:lpstr>
      <vt:lpstr>Upcoming Negotiated Rulemaking</vt:lpstr>
      <vt:lpstr>Upcoming Negotiated Rulemaking</vt:lpstr>
      <vt:lpstr>The “On-Ground” Rule</vt:lpstr>
      <vt:lpstr>The On-Ground Rule </vt:lpstr>
      <vt:lpstr>The On-Ground Rule – Controversy</vt:lpstr>
      <vt:lpstr>The On-Ground Rule – Controversy</vt:lpstr>
      <vt:lpstr>The On-Ground Rule – Extension</vt:lpstr>
      <vt:lpstr>The On-Ground Rule – Ongoing Controversy</vt:lpstr>
      <vt:lpstr>Reciprocity</vt:lpstr>
      <vt:lpstr>Reciprocity</vt:lpstr>
      <vt:lpstr>Reciprocity</vt:lpstr>
      <vt:lpstr>Reciprocity</vt:lpstr>
      <vt:lpstr>Resources</vt:lpstr>
      <vt:lpstr>Questions?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2013 Annual Conference: Briefing: Current State Authorization Rule Issues</dc:title>
  <dc:creator>Gregory Ferenbach</dc:creator>
  <cp:lastModifiedBy>elm</cp:lastModifiedBy>
  <cp:revision>79</cp:revision>
  <cp:lastPrinted>2013-06-17T20:34:22Z</cp:lastPrinted>
  <dcterms:created xsi:type="dcterms:W3CDTF">2013-05-10T17:45:17Z</dcterms:created>
  <dcterms:modified xsi:type="dcterms:W3CDTF">2013-10-08T19:41:40Z</dcterms:modified>
</cp:coreProperties>
</file>